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6858000" cy="9144000" type="screen4x3"/>
  <p:notesSz cx="6858000" cy="9144000"/>
  <p:embeddedFontLst>
    <p:embeddedFont>
      <p:font typeface="Calibri" panose="020F0502020204030204" pitchFamily="34" charset="0"/>
      <p:regular r:id="rId5"/>
      <p:bold r:id="rId6"/>
      <p:italic r:id="rId7"/>
      <p:boldItalic r:id="rId8"/>
    </p:embeddedFont>
    <p:embeddedFont>
      <p:font typeface="Comic Sans MS" panose="030F0702030302020204" pitchFamily="66" charset="0"/>
      <p:regular r:id="rId9"/>
      <p:bold r:id="rId10"/>
      <p:italic r:id="rId11"/>
      <p:boldItalic r:id="rId12"/>
    </p:embeddedFont>
    <p:embeddedFont>
      <p:font typeface="Quintessential" panose="020B0604020202020204" charset="0"/>
      <p:regular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4134" y="8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viewProps" Target="viewProps.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14350" y="2840568"/>
            <a:ext cx="5829300" cy="19600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028700" y="5181600"/>
            <a:ext cx="4800600" cy="23368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411692" y="2064809"/>
            <a:ext cx="6034617" cy="6172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892969" y="5110957"/>
            <a:ext cx="10401300" cy="11572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264694" y="4010819"/>
            <a:ext cx="10401300" cy="33575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342900" y="2133601"/>
            <a:ext cx="6172200" cy="603461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41735" y="5875867"/>
            <a:ext cx="5829300" cy="18161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41735" y="3875618"/>
            <a:ext cx="5829300" cy="2000249"/>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257175" y="2844800"/>
            <a:ext cx="2257425" cy="8045451"/>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2628900" y="2844800"/>
            <a:ext cx="2257425" cy="8045451"/>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342900" y="2046817"/>
            <a:ext cx="3030141" cy="853016"/>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342900" y="2899833"/>
            <a:ext cx="3030141" cy="5268384"/>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3483769" y="2046817"/>
            <a:ext cx="3031331" cy="853016"/>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3483769" y="2899833"/>
            <a:ext cx="3031331" cy="5268384"/>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342900" y="364067"/>
            <a:ext cx="2256235" cy="1549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2681287" y="364067"/>
            <a:ext cx="3833813" cy="7804151"/>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342900" y="1913467"/>
            <a:ext cx="2256235" cy="6254751"/>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344216" y="6400800"/>
            <a:ext cx="4114800" cy="75565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344216" y="817033"/>
            <a:ext cx="4114800" cy="54864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344216" y="7156451"/>
            <a:ext cx="4114800" cy="1073149"/>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42900" y="2133601"/>
            <a:ext cx="6172200" cy="6034617"/>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descr="Slide03.jpg"/>
          <p:cNvPicPr preferRelativeResize="0"/>
          <p:nvPr/>
        </p:nvPicPr>
        <p:blipFill rotWithShape="1">
          <a:blip r:embed="rId3">
            <a:alphaModFix/>
          </a:blip>
          <a:srcRect/>
          <a:stretch/>
        </p:blipFill>
        <p:spPr>
          <a:xfrm>
            <a:off x="0" y="0"/>
            <a:ext cx="6858000" cy="9144000"/>
          </a:xfrm>
          <a:prstGeom prst="rect">
            <a:avLst/>
          </a:prstGeom>
          <a:noFill/>
          <a:ln>
            <a:noFill/>
          </a:ln>
        </p:spPr>
      </p:pic>
      <p:sp>
        <p:nvSpPr>
          <p:cNvPr id="89" name="Google Shape;89;p13"/>
          <p:cNvSpPr txBox="1"/>
          <p:nvPr/>
        </p:nvSpPr>
        <p:spPr>
          <a:xfrm>
            <a:off x="3429000" y="6176865"/>
            <a:ext cx="3195735" cy="121298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13"/>
          <p:cNvSpPr txBox="1"/>
          <p:nvPr/>
        </p:nvSpPr>
        <p:spPr>
          <a:xfrm>
            <a:off x="1754116" y="269685"/>
            <a:ext cx="4870619"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dirty="0">
                <a:solidFill>
                  <a:schemeClr val="dk1"/>
                </a:solidFill>
                <a:latin typeface="Comic Sans MS"/>
                <a:ea typeface="Comic Sans MS"/>
                <a:cs typeface="Comic Sans MS"/>
                <a:sym typeface="Comic Sans MS"/>
              </a:rPr>
              <a:t>Ms. </a:t>
            </a:r>
            <a:r>
              <a:rPr lang="en-US" sz="3200" b="1" dirty="0" err="1">
                <a:solidFill>
                  <a:schemeClr val="dk1"/>
                </a:solidFill>
                <a:latin typeface="Comic Sans MS"/>
                <a:ea typeface="Comic Sans MS"/>
                <a:cs typeface="Comic Sans MS"/>
                <a:sym typeface="Comic Sans MS"/>
              </a:rPr>
              <a:t>Mathews’s</a:t>
            </a:r>
            <a:r>
              <a:rPr lang="en-US" sz="3200" b="1" dirty="0">
                <a:solidFill>
                  <a:schemeClr val="dk1"/>
                </a:solidFill>
                <a:latin typeface="Comic Sans MS"/>
                <a:ea typeface="Comic Sans MS"/>
                <a:cs typeface="Comic Sans MS"/>
                <a:sym typeface="Comic Sans MS"/>
              </a:rPr>
              <a:t> 3</a:t>
            </a:r>
            <a:r>
              <a:rPr lang="en-US" sz="3200" b="1" baseline="30000" dirty="0">
                <a:solidFill>
                  <a:schemeClr val="dk1"/>
                </a:solidFill>
                <a:latin typeface="Comic Sans MS"/>
                <a:ea typeface="Comic Sans MS"/>
                <a:cs typeface="Comic Sans MS"/>
                <a:sym typeface="Comic Sans MS"/>
              </a:rPr>
              <a:t>rd</a:t>
            </a:r>
            <a:r>
              <a:rPr lang="en-US" sz="3200" b="1" dirty="0">
                <a:solidFill>
                  <a:schemeClr val="dk1"/>
                </a:solidFill>
                <a:latin typeface="Comic Sans MS"/>
                <a:ea typeface="Comic Sans MS"/>
                <a:cs typeface="Comic Sans MS"/>
                <a:sym typeface="Comic Sans MS"/>
              </a:rPr>
              <a:t> grade </a:t>
            </a:r>
            <a:endParaRPr dirty="0"/>
          </a:p>
          <a:p>
            <a:pPr marL="0" marR="0" lvl="0" indent="0" algn="ctr" rtl="0">
              <a:spcBef>
                <a:spcPts val="0"/>
              </a:spcBef>
              <a:spcAft>
                <a:spcPts val="0"/>
              </a:spcAft>
              <a:buNone/>
            </a:pPr>
            <a:r>
              <a:rPr lang="en-US" sz="3200" b="1" dirty="0">
                <a:solidFill>
                  <a:schemeClr val="dk1"/>
                </a:solidFill>
                <a:latin typeface="Comic Sans MS"/>
                <a:ea typeface="Comic Sans MS"/>
                <a:cs typeface="Comic Sans MS"/>
                <a:sym typeface="Comic Sans MS"/>
              </a:rPr>
              <a:t>November Newsletter</a:t>
            </a:r>
            <a:endParaRPr sz="3200" b="1" dirty="0">
              <a:solidFill>
                <a:schemeClr val="dk1"/>
              </a:solidFill>
              <a:latin typeface="Comic Sans MS"/>
              <a:ea typeface="Comic Sans MS"/>
              <a:cs typeface="Comic Sans MS"/>
              <a:sym typeface="Comic Sans MS"/>
            </a:endParaRPr>
          </a:p>
        </p:txBody>
      </p:sp>
      <p:sp>
        <p:nvSpPr>
          <p:cNvPr id="91" name="Google Shape;91;p13"/>
          <p:cNvSpPr txBox="1"/>
          <p:nvPr/>
        </p:nvSpPr>
        <p:spPr>
          <a:xfrm>
            <a:off x="233265" y="2079784"/>
            <a:ext cx="3100485" cy="293195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chemeClr val="dk1"/>
                </a:solidFill>
                <a:latin typeface="Quintessential"/>
                <a:ea typeface="Quintessential"/>
                <a:cs typeface="Quintessential"/>
                <a:sym typeface="Quintessential"/>
              </a:rPr>
              <a:t>Calendar</a:t>
            </a:r>
            <a:endParaRPr dirty="0"/>
          </a:p>
          <a:p>
            <a:pPr marL="0" marR="0" lvl="0" indent="0" algn="l" rtl="0">
              <a:spcBef>
                <a:spcPts val="0"/>
              </a:spcBef>
              <a:spcAft>
                <a:spcPts val="0"/>
              </a:spcAft>
              <a:buNone/>
            </a:pPr>
            <a:r>
              <a:rPr lang="en-US" sz="1500" dirty="0">
                <a:solidFill>
                  <a:schemeClr val="dk1"/>
                </a:solidFill>
                <a:latin typeface="Comic Sans MS"/>
                <a:ea typeface="Comic Sans MS"/>
                <a:cs typeface="Comic Sans MS"/>
                <a:sym typeface="Comic Sans MS"/>
              </a:rPr>
              <a:t>November 7: Picture Make-up </a:t>
            </a:r>
            <a:endParaRPr dirty="0"/>
          </a:p>
          <a:p>
            <a:pPr marL="0" marR="0" lvl="0" indent="0" algn="l" rtl="0">
              <a:spcBef>
                <a:spcPts val="0"/>
              </a:spcBef>
              <a:spcAft>
                <a:spcPts val="0"/>
              </a:spcAft>
              <a:buNone/>
            </a:pPr>
            <a:r>
              <a:rPr lang="en-US" sz="1500" dirty="0">
                <a:solidFill>
                  <a:schemeClr val="dk1"/>
                </a:solidFill>
                <a:latin typeface="Comic Sans MS"/>
                <a:ea typeface="Comic Sans MS"/>
                <a:cs typeface="Comic Sans MS"/>
                <a:sym typeface="Comic Sans MS"/>
              </a:rPr>
              <a:t>	Day</a:t>
            </a:r>
            <a:endParaRPr dirty="0"/>
          </a:p>
          <a:p>
            <a:pPr marL="0" marR="0" lvl="0" indent="0" algn="l" rtl="0">
              <a:spcBef>
                <a:spcPts val="0"/>
              </a:spcBef>
              <a:spcAft>
                <a:spcPts val="0"/>
              </a:spcAft>
              <a:buNone/>
            </a:pPr>
            <a:r>
              <a:rPr lang="en-US" sz="1500" dirty="0">
                <a:solidFill>
                  <a:schemeClr val="dk1"/>
                </a:solidFill>
                <a:latin typeface="Comic Sans MS"/>
                <a:ea typeface="Comic Sans MS"/>
                <a:cs typeface="Comic Sans MS"/>
                <a:sym typeface="Comic Sans MS"/>
              </a:rPr>
              <a:t>November 14: Build It Night </a:t>
            </a:r>
            <a:endParaRPr dirty="0"/>
          </a:p>
          <a:p>
            <a:pPr marL="0" marR="0" lvl="0" indent="0" algn="l" rtl="0">
              <a:spcBef>
                <a:spcPts val="0"/>
              </a:spcBef>
              <a:spcAft>
                <a:spcPts val="0"/>
              </a:spcAft>
              <a:buNone/>
            </a:pPr>
            <a:r>
              <a:rPr lang="en-US" sz="1500" dirty="0">
                <a:solidFill>
                  <a:schemeClr val="dk1"/>
                </a:solidFill>
                <a:latin typeface="Comic Sans MS"/>
                <a:ea typeface="Comic Sans MS"/>
                <a:cs typeface="Comic Sans MS"/>
                <a:sym typeface="Comic Sans MS"/>
              </a:rPr>
              <a:t>	(5:45-7pm in the cafeteria) </a:t>
            </a:r>
            <a:endParaRPr dirty="0"/>
          </a:p>
          <a:p>
            <a:pPr marL="0" marR="0" lvl="0" indent="0" algn="l" rtl="0">
              <a:spcBef>
                <a:spcPts val="0"/>
              </a:spcBef>
              <a:spcAft>
                <a:spcPts val="0"/>
              </a:spcAft>
              <a:buNone/>
            </a:pPr>
            <a:r>
              <a:rPr lang="en-US" sz="1500" dirty="0">
                <a:solidFill>
                  <a:schemeClr val="dk1"/>
                </a:solidFill>
                <a:latin typeface="Comic Sans MS"/>
                <a:ea typeface="Comic Sans MS"/>
                <a:cs typeface="Comic Sans MS"/>
                <a:sym typeface="Comic Sans MS"/>
              </a:rPr>
              <a:t>November 21: Thanksgiving </a:t>
            </a:r>
            <a:endParaRPr dirty="0"/>
          </a:p>
          <a:p>
            <a:pPr marL="0" marR="0" lvl="0" indent="0" algn="l" rtl="0">
              <a:spcBef>
                <a:spcPts val="0"/>
              </a:spcBef>
              <a:spcAft>
                <a:spcPts val="0"/>
              </a:spcAft>
              <a:buNone/>
            </a:pPr>
            <a:r>
              <a:rPr lang="en-US" sz="1500" dirty="0">
                <a:solidFill>
                  <a:schemeClr val="dk1"/>
                </a:solidFill>
                <a:latin typeface="Comic Sans MS"/>
                <a:ea typeface="Comic Sans MS"/>
                <a:cs typeface="Comic Sans MS"/>
                <a:sym typeface="Comic Sans MS"/>
              </a:rPr>
              <a:t>	Lunch</a:t>
            </a:r>
            <a:endParaRPr dirty="0"/>
          </a:p>
          <a:p>
            <a:pPr marL="0" marR="0" lvl="0" indent="0" algn="l" rtl="0">
              <a:spcBef>
                <a:spcPts val="0"/>
              </a:spcBef>
              <a:spcAft>
                <a:spcPts val="0"/>
              </a:spcAft>
              <a:buNone/>
            </a:pPr>
            <a:r>
              <a:rPr lang="en-US" sz="1500" dirty="0">
                <a:solidFill>
                  <a:schemeClr val="dk1"/>
                </a:solidFill>
                <a:latin typeface="Comic Sans MS"/>
                <a:ea typeface="Comic Sans MS"/>
                <a:cs typeface="Comic Sans MS"/>
                <a:sym typeface="Comic Sans MS"/>
              </a:rPr>
              <a:t>November 21-22: Science Fair</a:t>
            </a:r>
            <a:endParaRPr dirty="0"/>
          </a:p>
          <a:p>
            <a:pPr marL="0" marR="0" lvl="0" indent="0" algn="l" rtl="0">
              <a:spcBef>
                <a:spcPts val="0"/>
              </a:spcBef>
              <a:spcAft>
                <a:spcPts val="0"/>
              </a:spcAft>
              <a:buNone/>
            </a:pPr>
            <a:r>
              <a:rPr lang="en-US" sz="1500" dirty="0">
                <a:solidFill>
                  <a:schemeClr val="dk1"/>
                </a:solidFill>
                <a:latin typeface="Comic Sans MS"/>
                <a:ea typeface="Comic Sans MS"/>
                <a:cs typeface="Comic Sans MS"/>
                <a:sym typeface="Comic Sans MS"/>
              </a:rPr>
              <a:t>November 25-29: No School</a:t>
            </a:r>
            <a:endParaRPr dirty="0"/>
          </a:p>
          <a:p>
            <a:pPr marL="0" marR="0" lvl="0" indent="0" algn="l" rtl="0">
              <a:spcBef>
                <a:spcPts val="0"/>
              </a:spcBef>
              <a:spcAft>
                <a:spcPts val="0"/>
              </a:spcAft>
              <a:buNone/>
            </a:pPr>
            <a:br>
              <a:rPr lang="en-US" sz="1800" dirty="0">
                <a:solidFill>
                  <a:schemeClr val="dk1"/>
                </a:solidFill>
                <a:latin typeface="Comic Sans MS"/>
                <a:ea typeface="Comic Sans MS"/>
                <a:cs typeface="Comic Sans MS"/>
                <a:sym typeface="Comic Sans MS"/>
              </a:rPr>
            </a:br>
            <a:endParaRPr sz="1800" dirty="0">
              <a:solidFill>
                <a:schemeClr val="dk1"/>
              </a:solidFill>
              <a:latin typeface="Comic Sans MS"/>
              <a:ea typeface="Comic Sans MS"/>
              <a:cs typeface="Comic Sans MS"/>
              <a:sym typeface="Comic Sans MS"/>
            </a:endParaRPr>
          </a:p>
        </p:txBody>
      </p:sp>
      <p:sp>
        <p:nvSpPr>
          <p:cNvPr id="92" name="Google Shape;92;p13"/>
          <p:cNvSpPr txBox="1"/>
          <p:nvPr/>
        </p:nvSpPr>
        <p:spPr>
          <a:xfrm>
            <a:off x="3629025" y="3667125"/>
            <a:ext cx="2995800" cy="2608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dk1"/>
                </a:solidFill>
                <a:latin typeface="Quintessential"/>
                <a:ea typeface="Quintessential"/>
                <a:cs typeface="Quintessential"/>
                <a:sym typeface="Quintessential"/>
              </a:rPr>
              <a:t>Fall Festival </a:t>
            </a:r>
            <a:endParaRPr/>
          </a:p>
          <a:p>
            <a:pPr marL="0" marR="0" lvl="0" indent="0" algn="ctr" rtl="0">
              <a:spcBef>
                <a:spcPts val="0"/>
              </a:spcBef>
              <a:spcAft>
                <a:spcPts val="0"/>
              </a:spcAft>
              <a:buNone/>
            </a:pPr>
            <a:r>
              <a:rPr lang="en-US" sz="1800">
                <a:solidFill>
                  <a:schemeClr val="dk1"/>
                </a:solidFill>
                <a:latin typeface="Comic Sans MS"/>
                <a:ea typeface="Comic Sans MS"/>
                <a:cs typeface="Comic Sans MS"/>
                <a:sym typeface="Comic Sans MS"/>
              </a:rPr>
              <a:t>Thank you to all the parents who volunteered their time, supplies and money to support our classroom games at the Fall Festival.</a:t>
            </a:r>
            <a:endParaRPr sz="1800" b="1" i="1">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3"/>
          <p:cNvSpPr txBox="1"/>
          <p:nvPr/>
        </p:nvSpPr>
        <p:spPr>
          <a:xfrm>
            <a:off x="233265" y="4810897"/>
            <a:ext cx="3111838" cy="22533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chemeClr val="dk1"/>
                </a:solidFill>
                <a:latin typeface="Quintessential"/>
                <a:ea typeface="Quintessential"/>
                <a:cs typeface="Quintessential"/>
                <a:sym typeface="Quintessential"/>
              </a:rPr>
              <a:t>Reminders</a:t>
            </a:r>
            <a:endParaRPr dirty="0"/>
          </a:p>
          <a:p>
            <a:pPr marL="0" marR="0" lvl="0" indent="0" algn="ctr" rtl="0">
              <a:spcBef>
                <a:spcPts val="0"/>
              </a:spcBef>
              <a:spcAft>
                <a:spcPts val="0"/>
              </a:spcAft>
              <a:buNone/>
            </a:pPr>
            <a:endParaRPr sz="900" b="1" dirty="0">
              <a:solidFill>
                <a:schemeClr val="dk1"/>
              </a:solidFill>
              <a:latin typeface="Quintessential"/>
              <a:ea typeface="Quintessential"/>
              <a:cs typeface="Quintessential"/>
              <a:sym typeface="Quintessential"/>
            </a:endParaRPr>
          </a:p>
          <a:p>
            <a:pPr marL="342900" marR="0" lvl="0" indent="-342900" algn="l" rtl="0">
              <a:spcBef>
                <a:spcPts val="0"/>
              </a:spcBef>
              <a:spcAft>
                <a:spcPts val="0"/>
              </a:spcAft>
              <a:buClr>
                <a:schemeClr val="dk1"/>
              </a:buClr>
              <a:buSzPts val="1500"/>
              <a:buFont typeface="Calibri"/>
              <a:buAutoNum type="arabicPeriod"/>
            </a:pPr>
            <a:r>
              <a:rPr lang="en-US" sz="1500" dirty="0">
                <a:solidFill>
                  <a:schemeClr val="dk1"/>
                </a:solidFill>
                <a:latin typeface="Comic Sans MS"/>
                <a:ea typeface="Comic Sans MS"/>
                <a:cs typeface="Comic Sans MS"/>
                <a:sym typeface="Comic Sans MS"/>
              </a:rPr>
              <a:t>Students should only bring one snack per day – it should be healthy, no candy or gum.</a:t>
            </a:r>
            <a:endParaRPr dirty="0"/>
          </a:p>
          <a:p>
            <a:pPr marR="0" lvl="0" algn="l" rtl="0">
              <a:spcBef>
                <a:spcPts val="0"/>
              </a:spcBef>
              <a:spcAft>
                <a:spcPts val="0"/>
              </a:spcAft>
              <a:buClr>
                <a:schemeClr val="dk1"/>
              </a:buClr>
              <a:buSzPts val="1500"/>
            </a:pPr>
            <a:endParaRPr dirty="0"/>
          </a:p>
          <a:p>
            <a:pPr marR="0" lvl="0" algn="l" rtl="0">
              <a:spcBef>
                <a:spcPts val="0"/>
              </a:spcBef>
              <a:spcAft>
                <a:spcPts val="0"/>
              </a:spcAft>
              <a:buClr>
                <a:schemeClr val="dk1"/>
              </a:buClr>
              <a:buSzPts val="1500"/>
            </a:pPr>
            <a:r>
              <a:rPr lang="en-US" sz="1500" dirty="0">
                <a:solidFill>
                  <a:schemeClr val="dk1"/>
                </a:solidFill>
                <a:latin typeface="Comic Sans MS"/>
                <a:ea typeface="Comic Sans MS"/>
                <a:cs typeface="Comic Sans MS"/>
                <a:sym typeface="Comic Sans MS"/>
              </a:rPr>
              <a:t>2.  Thursday folders should be returned by Wednesday morning, to the pink basket by the sink, thanks!</a:t>
            </a:r>
            <a:endParaRPr dirty="0"/>
          </a:p>
        </p:txBody>
      </p:sp>
      <p:sp>
        <p:nvSpPr>
          <p:cNvPr id="94" name="Google Shape;94;p13"/>
          <p:cNvSpPr txBox="1"/>
          <p:nvPr/>
        </p:nvSpPr>
        <p:spPr>
          <a:xfrm>
            <a:off x="371475" y="7620591"/>
            <a:ext cx="6115050" cy="1231106"/>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1400" dirty="0">
                <a:solidFill>
                  <a:schemeClr val="dk1"/>
                </a:solidFill>
                <a:latin typeface="Comic Sans MS"/>
                <a:ea typeface="Comic Sans MS"/>
                <a:cs typeface="Comic Sans MS"/>
                <a:sym typeface="Comic Sans MS"/>
              </a:rPr>
              <a:t>Students have been busy thinking and writing about what they are thankful for.  I was so impressed to see so many irreplaceable things on their lists.  You will see these responses – perhaps on your Thanksgiving table in feathered form, soon!</a:t>
            </a:r>
            <a:endParaRPr sz="1400" dirty="0">
              <a:solidFill>
                <a:schemeClr val="dk1"/>
              </a:solidFill>
              <a:latin typeface="Comic Sans MS"/>
              <a:ea typeface="Comic Sans MS"/>
              <a:cs typeface="Comic Sans MS"/>
              <a:sym typeface="Comic Sans MS"/>
            </a:endParaRPr>
          </a:p>
        </p:txBody>
      </p:sp>
      <p:sp>
        <p:nvSpPr>
          <p:cNvPr id="96" name="Google Shape;96;p13"/>
          <p:cNvSpPr/>
          <p:nvPr/>
        </p:nvSpPr>
        <p:spPr>
          <a:xfrm>
            <a:off x="4695825" y="6220681"/>
            <a:ext cx="2051219" cy="11695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00" b="0" cap="none" dirty="0">
              <a:solidFill>
                <a:schemeClr val="accent1"/>
              </a:solidFill>
              <a:latin typeface="Calibri"/>
              <a:ea typeface="Calibri"/>
              <a:cs typeface="Calibri"/>
              <a:sym typeface="Calibri"/>
            </a:endParaRPr>
          </a:p>
        </p:txBody>
      </p:sp>
      <p:pic>
        <p:nvPicPr>
          <p:cNvPr id="97" name="Google Shape;97;p13"/>
          <p:cNvPicPr preferRelativeResize="0"/>
          <p:nvPr/>
        </p:nvPicPr>
        <p:blipFill rotWithShape="1">
          <a:blip r:embed="rId4">
            <a:alphaModFix/>
          </a:blip>
          <a:srcRect/>
          <a:stretch/>
        </p:blipFill>
        <p:spPr>
          <a:xfrm>
            <a:off x="3456059" y="2023453"/>
            <a:ext cx="3168676" cy="1429997"/>
          </a:xfrm>
          <a:prstGeom prst="rect">
            <a:avLst/>
          </a:prstGeom>
          <a:noFill/>
          <a:ln>
            <a:noFill/>
          </a:ln>
        </p:spPr>
      </p:pic>
      <p:pic>
        <p:nvPicPr>
          <p:cNvPr id="98" name="Google Shape;98;p13"/>
          <p:cNvPicPr preferRelativeResize="0"/>
          <p:nvPr/>
        </p:nvPicPr>
        <p:blipFill rotWithShape="1">
          <a:blip r:embed="rId5">
            <a:alphaModFix/>
          </a:blip>
          <a:srcRect/>
          <a:stretch/>
        </p:blipFill>
        <p:spPr>
          <a:xfrm rot="-574070">
            <a:off x="411094" y="443507"/>
            <a:ext cx="1590632" cy="12624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4" descr="Slide02.jpg"/>
          <p:cNvPicPr preferRelativeResize="0"/>
          <p:nvPr/>
        </p:nvPicPr>
        <p:blipFill rotWithShape="1">
          <a:blip r:embed="rId3">
            <a:alphaModFix/>
          </a:blip>
          <a:srcRect/>
          <a:stretch/>
        </p:blipFill>
        <p:spPr>
          <a:xfrm>
            <a:off x="-19050" y="0"/>
            <a:ext cx="6858000" cy="9144000"/>
          </a:xfrm>
          <a:prstGeom prst="rect">
            <a:avLst/>
          </a:prstGeom>
          <a:noFill/>
          <a:ln>
            <a:noFill/>
          </a:ln>
        </p:spPr>
      </p:pic>
      <p:sp>
        <p:nvSpPr>
          <p:cNvPr id="104" name="Google Shape;104;p14"/>
          <p:cNvSpPr txBox="1"/>
          <p:nvPr/>
        </p:nvSpPr>
        <p:spPr>
          <a:xfrm>
            <a:off x="219076" y="2095500"/>
            <a:ext cx="3190874" cy="295465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dirty="0">
                <a:solidFill>
                  <a:schemeClr val="dk1"/>
                </a:solidFill>
                <a:latin typeface="Comic Sans MS"/>
                <a:ea typeface="Comic Sans MS"/>
                <a:cs typeface="Comic Sans MS"/>
                <a:sym typeface="Comic Sans MS"/>
              </a:rPr>
              <a:t>Reading Core</a:t>
            </a:r>
            <a:endParaRPr dirty="0"/>
          </a:p>
          <a:p>
            <a:pPr marL="0" marR="0" lvl="0" indent="0" algn="l" rtl="0">
              <a:spcBef>
                <a:spcPts val="0"/>
              </a:spcBef>
              <a:spcAft>
                <a:spcPts val="0"/>
              </a:spcAft>
              <a:buNone/>
            </a:pPr>
            <a:r>
              <a:rPr lang="en-US" sz="1200" dirty="0">
                <a:solidFill>
                  <a:schemeClr val="dk1"/>
                </a:solidFill>
                <a:latin typeface="Comic Sans MS"/>
                <a:ea typeface="Comic Sans MS"/>
                <a:cs typeface="Comic Sans MS"/>
                <a:sym typeface="Comic Sans MS"/>
              </a:rPr>
              <a:t>This month in Reading Core, we have continued our unit on the power of reading and the power of education. We finished looking at how children around the world access books and have been focusing more on learning challenges. Specifically, we have been reading, writing and discussing how children with learning disabilities are able to overcome those challenges to gain the power to read. This unit is ending and we will be starting our new unit which focuses on non-fiction reading about frogs!</a:t>
            </a:r>
            <a:br>
              <a:rPr lang="en-U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p:txBody>
      </p:sp>
      <p:sp>
        <p:nvSpPr>
          <p:cNvPr id="105" name="Google Shape;105;p14"/>
          <p:cNvSpPr txBox="1"/>
          <p:nvPr/>
        </p:nvSpPr>
        <p:spPr>
          <a:xfrm>
            <a:off x="1285875" y="5838825"/>
            <a:ext cx="5295900" cy="13849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dirty="0">
                <a:solidFill>
                  <a:schemeClr val="dk1"/>
                </a:solidFill>
                <a:latin typeface="Comic Sans MS"/>
                <a:ea typeface="Comic Sans MS"/>
                <a:cs typeface="Comic Sans MS"/>
                <a:sym typeface="Comic Sans MS"/>
              </a:rPr>
              <a:t>Writing</a:t>
            </a:r>
            <a:endParaRPr dirty="0"/>
          </a:p>
          <a:p>
            <a:pPr marL="0" marR="0" lvl="0" indent="0" algn="l" rtl="0">
              <a:spcBef>
                <a:spcPts val="0"/>
              </a:spcBef>
              <a:spcAft>
                <a:spcPts val="0"/>
              </a:spcAft>
              <a:buNone/>
            </a:pPr>
            <a:r>
              <a:rPr lang="en-US" sz="1200" dirty="0">
                <a:solidFill>
                  <a:schemeClr val="dk1"/>
                </a:solidFill>
                <a:latin typeface="Comic Sans MS"/>
                <a:ea typeface="Comic Sans MS"/>
                <a:cs typeface="Comic Sans MS"/>
                <a:sym typeface="Comic Sans MS"/>
              </a:rPr>
              <a:t>Students listened to several stories about giant vegetables (all based on Leo Tolstoy’s </a:t>
            </a:r>
            <a:r>
              <a:rPr lang="en-US" sz="1200" u="sng" dirty="0">
                <a:solidFill>
                  <a:schemeClr val="dk1"/>
                </a:solidFill>
                <a:latin typeface="Comic Sans MS"/>
                <a:ea typeface="Comic Sans MS"/>
                <a:cs typeface="Comic Sans MS"/>
                <a:sym typeface="Comic Sans MS"/>
              </a:rPr>
              <a:t>The Gigantic Turnip</a:t>
            </a:r>
            <a:r>
              <a:rPr lang="en-US" sz="1200" dirty="0">
                <a:solidFill>
                  <a:schemeClr val="dk1"/>
                </a:solidFill>
                <a:latin typeface="Comic Sans MS"/>
                <a:ea typeface="Comic Sans MS"/>
                <a:cs typeface="Comic Sans MS"/>
                <a:sym typeface="Comic Sans MS"/>
              </a:rPr>
              <a:t>).  Students wrote plot summaries, then planned and wrote creative stories based on this familiar plot.  </a:t>
            </a:r>
            <a:endParaRPr sz="1200" dirty="0">
              <a:solidFill>
                <a:schemeClr val="dk1"/>
              </a:solidFill>
              <a:latin typeface="Comic Sans MS"/>
              <a:ea typeface="Comic Sans MS"/>
              <a:cs typeface="Comic Sans MS"/>
              <a:sym typeface="Comic Sans MS"/>
            </a:endParaRPr>
          </a:p>
        </p:txBody>
      </p:sp>
      <p:sp>
        <p:nvSpPr>
          <p:cNvPr id="106" name="Google Shape;106;p14"/>
          <p:cNvSpPr txBox="1"/>
          <p:nvPr/>
        </p:nvSpPr>
        <p:spPr>
          <a:xfrm>
            <a:off x="1057275" y="7677150"/>
            <a:ext cx="4714876" cy="166199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dirty="0">
                <a:solidFill>
                  <a:schemeClr val="dk1"/>
                </a:solidFill>
                <a:latin typeface="Comic Sans MS"/>
                <a:ea typeface="Comic Sans MS"/>
                <a:cs typeface="Comic Sans MS"/>
                <a:sym typeface="Comic Sans MS"/>
              </a:rPr>
              <a:t>Social Studies/Science</a:t>
            </a:r>
            <a:endParaRPr dirty="0"/>
          </a:p>
          <a:p>
            <a:pPr marL="0" marR="0" lvl="0" indent="0" algn="ctr" rtl="0">
              <a:spcBef>
                <a:spcPts val="0"/>
              </a:spcBef>
              <a:spcAft>
                <a:spcPts val="0"/>
              </a:spcAft>
              <a:buNone/>
            </a:pPr>
            <a:r>
              <a:rPr lang="en-US" sz="1200">
                <a:solidFill>
                  <a:schemeClr val="dk1"/>
                </a:solidFill>
                <a:latin typeface="Comic Sans MS"/>
                <a:ea typeface="Comic Sans MS"/>
                <a:cs typeface="Comic Sans MS"/>
                <a:sym typeface="Comic Sans MS"/>
              </a:rPr>
              <a:t>We are near the end of our science unit on life cycles where the students have been learning about the life cycles of plants and animals and environmental factors that can affect them. </a:t>
            </a:r>
            <a:r>
              <a:rPr lang="en-US" sz="1200" dirty="0">
                <a:solidFill>
                  <a:schemeClr val="dk1"/>
                </a:solidFill>
                <a:latin typeface="Comic Sans MS"/>
                <a:ea typeface="Comic Sans MS"/>
                <a:cs typeface="Comic Sans MS"/>
                <a:sym typeface="Comic Sans MS"/>
              </a:rPr>
              <a:t>We will begin our next unit on the solar system, planets and constellations in November. I know many students are excited to start exploring space!</a:t>
            </a:r>
            <a:br>
              <a:rPr lang="en-US" sz="1800" dirty="0">
                <a:solidFill>
                  <a:srgbClr val="FF0000"/>
                </a:solidFill>
                <a:latin typeface="Calibri"/>
                <a:ea typeface="Calibri"/>
                <a:cs typeface="Calibri"/>
                <a:sym typeface="Calibri"/>
              </a:rPr>
            </a:br>
            <a:endParaRPr sz="1800" dirty="0">
              <a:solidFill>
                <a:srgbClr val="FF0000"/>
              </a:solidFill>
              <a:latin typeface="Calibri"/>
              <a:ea typeface="Calibri"/>
              <a:cs typeface="Calibri"/>
              <a:sym typeface="Calibri"/>
            </a:endParaRPr>
          </a:p>
        </p:txBody>
      </p:sp>
      <p:sp>
        <p:nvSpPr>
          <p:cNvPr id="107" name="Google Shape;107;p14"/>
          <p:cNvSpPr txBox="1"/>
          <p:nvPr/>
        </p:nvSpPr>
        <p:spPr>
          <a:xfrm>
            <a:off x="3619500" y="2028825"/>
            <a:ext cx="2247900" cy="18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dirty="0">
                <a:solidFill>
                  <a:schemeClr val="dk1"/>
                </a:solidFill>
                <a:latin typeface="Comic Sans MS"/>
                <a:ea typeface="Comic Sans MS"/>
                <a:cs typeface="Comic Sans MS"/>
                <a:sym typeface="Comic Sans MS"/>
              </a:rPr>
              <a:t>Math</a:t>
            </a:r>
            <a:endParaRPr dirty="0"/>
          </a:p>
          <a:p>
            <a:pPr marL="0" marR="0" lvl="0" indent="0" algn="l" rtl="0">
              <a:spcBef>
                <a:spcPts val="0"/>
              </a:spcBef>
              <a:spcAft>
                <a:spcPts val="0"/>
              </a:spcAft>
              <a:buNone/>
            </a:pPr>
            <a:r>
              <a:rPr lang="en-US" sz="1200" dirty="0">
                <a:solidFill>
                  <a:schemeClr val="dk1"/>
                </a:solidFill>
                <a:latin typeface="Comic Sans MS"/>
                <a:ea typeface="Comic Sans MS"/>
                <a:cs typeface="Comic Sans MS"/>
                <a:sym typeface="Comic Sans MS"/>
              </a:rPr>
              <a:t>Students in my math class been working on multiplication and division word problems, addition and subtraction with regrouping and estimating to the nearest 10 and 100. These students will continue working on multiplication and division in November.</a:t>
            </a:r>
            <a:endParaRPr sz="1200" dirty="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endParaRPr sz="1200" dirty="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br>
              <a:rPr lang="en-US" sz="1200" dirty="0">
                <a:solidFill>
                  <a:schemeClr val="dk1"/>
                </a:solidFill>
                <a:latin typeface="Comic Sans MS"/>
                <a:ea typeface="Comic Sans MS"/>
                <a:cs typeface="Comic Sans MS"/>
                <a:sym typeface="Comic Sans MS"/>
              </a:rPr>
            </a:br>
            <a:endParaRPr sz="1800" dirty="0">
              <a:solidFill>
                <a:schemeClr val="dk1"/>
              </a:solidFill>
              <a:latin typeface="Calibri"/>
              <a:ea typeface="Calibri"/>
              <a:cs typeface="Calibri"/>
              <a:sym typeface="Calibri"/>
            </a:endParaRPr>
          </a:p>
        </p:txBody>
      </p:sp>
      <p:sp>
        <p:nvSpPr>
          <p:cNvPr id="108" name="Google Shape;108;p14"/>
          <p:cNvSpPr txBox="1"/>
          <p:nvPr/>
        </p:nvSpPr>
        <p:spPr>
          <a:xfrm>
            <a:off x="333375" y="628650"/>
            <a:ext cx="228600" cy="8477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14"/>
          <p:cNvSpPr txBox="1"/>
          <p:nvPr/>
        </p:nvSpPr>
        <p:spPr>
          <a:xfrm>
            <a:off x="6343651" y="447675"/>
            <a:ext cx="238124" cy="6857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14"/>
          <p:cNvSpPr txBox="1"/>
          <p:nvPr/>
        </p:nvSpPr>
        <p:spPr>
          <a:xfrm>
            <a:off x="419099" y="266700"/>
            <a:ext cx="6000751" cy="16192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14"/>
          <p:cNvSpPr/>
          <p:nvPr/>
        </p:nvSpPr>
        <p:spPr>
          <a:xfrm>
            <a:off x="380998" y="370791"/>
            <a:ext cx="4137155"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cap="none">
                <a:solidFill>
                  <a:srgbClr val="C5D8F1"/>
                </a:solidFill>
                <a:latin typeface="Calibri"/>
                <a:ea typeface="Calibri"/>
                <a:cs typeface="Calibri"/>
                <a:sym typeface="Calibri"/>
              </a:rPr>
              <a:t>What have we been learning?</a:t>
            </a:r>
            <a:endParaRPr sz="4000" b="1" cap="none">
              <a:solidFill>
                <a:srgbClr val="C5D8F1"/>
              </a:solidFill>
              <a:latin typeface="Calibri"/>
              <a:ea typeface="Calibri"/>
              <a:cs typeface="Calibri"/>
              <a:sym typeface="Calibri"/>
            </a:endParaRPr>
          </a:p>
        </p:txBody>
      </p:sp>
      <p:sp>
        <p:nvSpPr>
          <p:cNvPr id="112" name="Google Shape;112;p14"/>
          <p:cNvSpPr txBox="1"/>
          <p:nvPr/>
        </p:nvSpPr>
        <p:spPr>
          <a:xfrm>
            <a:off x="6343651" y="266700"/>
            <a:ext cx="161923" cy="1809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3" name="Google Shape;113;p14"/>
          <p:cNvPicPr preferRelativeResize="0"/>
          <p:nvPr/>
        </p:nvPicPr>
        <p:blipFill rotWithShape="1">
          <a:blip r:embed="rId4">
            <a:alphaModFix/>
          </a:blip>
          <a:srcRect/>
          <a:stretch/>
        </p:blipFill>
        <p:spPr>
          <a:xfrm>
            <a:off x="4594355" y="283437"/>
            <a:ext cx="1587371" cy="141079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401</Words>
  <Application>Microsoft Office PowerPoint</Application>
  <PresentationFormat>On-screen Show (4:3)</PresentationFormat>
  <Paragraphs>31</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Calibri</vt:lpstr>
      <vt:lpstr>Arial</vt:lpstr>
      <vt:lpstr>Comic Sans MS</vt:lpstr>
      <vt:lpstr>Quintessential</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Toby Warren</cp:lastModifiedBy>
  <cp:revision>2</cp:revision>
  <dcterms:modified xsi:type="dcterms:W3CDTF">2020-01-01T03:48:19Z</dcterms:modified>
</cp:coreProperties>
</file>