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6" d="100"/>
          <a:sy n="116" d="100"/>
        </p:scale>
        <p:origin x="4134"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11A19-6B08-4057-8318-1CBD4B583424}" type="datetimeFigureOut">
              <a:rPr lang="en-US" smtClean="0"/>
              <a:t>12/31/2019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2CD78-D038-4805-9287-02AF719A9E92}" type="slidenum">
              <a:rPr lang="en-US" smtClean="0"/>
              <a:t>‹#›</a:t>
            </a:fld>
            <a:endParaRPr lang="en-US"/>
          </a:p>
        </p:txBody>
      </p:sp>
    </p:spTree>
    <p:extLst>
      <p:ext uri="{BB962C8B-B14F-4D97-AF65-F5344CB8AC3E}">
        <p14:creationId xmlns:p14="http://schemas.microsoft.com/office/powerpoint/2010/main" val="286161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46D6FF-1342-D844-882D-5EFF633ED6CB}"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151883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6D6FF-1342-D844-882D-5EFF633ED6CB}"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168586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6D6FF-1342-D844-882D-5EFF633ED6CB}"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108496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6D6FF-1342-D844-882D-5EFF633ED6CB}"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117033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46D6FF-1342-D844-882D-5EFF633ED6CB}"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178628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46D6FF-1342-D844-882D-5EFF633ED6CB}"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344007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46D6FF-1342-D844-882D-5EFF633ED6CB}" type="datetimeFigureOut">
              <a:rPr lang="en-US" smtClean="0"/>
              <a:t>12/31/2019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38317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46D6FF-1342-D844-882D-5EFF633ED6CB}" type="datetimeFigureOut">
              <a:rPr lang="en-US" smtClean="0"/>
              <a:t>12/31/2019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212216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6D6FF-1342-D844-882D-5EFF633ED6CB}" type="datetimeFigureOut">
              <a:rPr lang="en-US" smtClean="0"/>
              <a:t>12/31/2019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389683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46D6FF-1342-D844-882D-5EFF633ED6CB}"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284565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46D6FF-1342-D844-882D-5EFF633ED6CB}"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2DB26-9E97-684D-94C4-3390C80ECAAC}" type="slidenum">
              <a:rPr lang="en-US" smtClean="0"/>
              <a:t>‹#›</a:t>
            </a:fld>
            <a:endParaRPr lang="en-US"/>
          </a:p>
        </p:txBody>
      </p:sp>
    </p:spTree>
    <p:extLst>
      <p:ext uri="{BB962C8B-B14F-4D97-AF65-F5344CB8AC3E}">
        <p14:creationId xmlns:p14="http://schemas.microsoft.com/office/powerpoint/2010/main" val="289481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646D6FF-1342-D844-882D-5EFF633ED6CB}" type="datetimeFigureOut">
              <a:rPr lang="en-US" smtClean="0"/>
              <a:t>12/31/2019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342DB26-9E97-684D-94C4-3390C80ECAAC}" type="slidenum">
              <a:rPr lang="en-US" smtClean="0"/>
              <a:t>‹#›</a:t>
            </a:fld>
            <a:endParaRPr lang="en-US"/>
          </a:p>
        </p:txBody>
      </p:sp>
    </p:spTree>
    <p:extLst>
      <p:ext uri="{BB962C8B-B14F-4D97-AF65-F5344CB8AC3E}">
        <p14:creationId xmlns:p14="http://schemas.microsoft.com/office/powerpoint/2010/main" val="355476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5" name="TextBox 4"/>
          <p:cNvSpPr txBox="1"/>
          <p:nvPr/>
        </p:nvSpPr>
        <p:spPr>
          <a:xfrm>
            <a:off x="3429000" y="6176865"/>
            <a:ext cx="3195735" cy="1212980"/>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1857374" y="522823"/>
            <a:ext cx="4870619" cy="1015663"/>
          </a:xfrm>
          <a:prstGeom prst="rect">
            <a:avLst/>
          </a:prstGeom>
          <a:noFill/>
        </p:spPr>
        <p:txBody>
          <a:bodyPr wrap="square" rtlCol="0">
            <a:spAutoFit/>
          </a:bodyPr>
          <a:lstStyle/>
          <a:p>
            <a:pPr algn="ctr"/>
            <a:r>
              <a:rPr lang="en-US" sz="2800" b="1" dirty="0">
                <a:latin typeface="Comic Sans MS" panose="030F0702030302020204" pitchFamily="66" charset="0"/>
              </a:rPr>
              <a:t>Ms. </a:t>
            </a:r>
            <a:r>
              <a:rPr lang="en-US" sz="2800" b="1" dirty="0" err="1">
                <a:latin typeface="Comic Sans MS" panose="030F0702030302020204" pitchFamily="66" charset="0"/>
              </a:rPr>
              <a:t>Mathews’s</a:t>
            </a:r>
            <a:r>
              <a:rPr lang="en-US" sz="2800" b="1" dirty="0">
                <a:latin typeface="Comic Sans MS" panose="030F0702030302020204" pitchFamily="66" charset="0"/>
              </a:rPr>
              <a:t> 3</a:t>
            </a:r>
            <a:r>
              <a:rPr lang="en-US" sz="2800" b="1" baseline="30000" dirty="0">
                <a:latin typeface="Comic Sans MS" panose="030F0702030302020204" pitchFamily="66" charset="0"/>
              </a:rPr>
              <a:t>rd</a:t>
            </a:r>
            <a:r>
              <a:rPr lang="en-US" sz="2800" b="1" dirty="0">
                <a:latin typeface="Comic Sans MS" panose="030F0702030302020204" pitchFamily="66" charset="0"/>
              </a:rPr>
              <a:t> grade </a:t>
            </a:r>
          </a:p>
          <a:p>
            <a:pPr algn="ctr"/>
            <a:r>
              <a:rPr lang="en-US" sz="3200" b="1" dirty="0">
                <a:latin typeface="Comic Sans MS" panose="030F0702030302020204" pitchFamily="66" charset="0"/>
              </a:rPr>
              <a:t>December Newsletter</a:t>
            </a:r>
          </a:p>
        </p:txBody>
      </p:sp>
      <p:sp>
        <p:nvSpPr>
          <p:cNvPr id="7" name="TextBox 6"/>
          <p:cNvSpPr txBox="1"/>
          <p:nvPr/>
        </p:nvSpPr>
        <p:spPr>
          <a:xfrm>
            <a:off x="438151" y="2149419"/>
            <a:ext cx="2686050" cy="2308324"/>
          </a:xfrm>
          <a:prstGeom prst="rect">
            <a:avLst/>
          </a:prstGeom>
          <a:noFill/>
        </p:spPr>
        <p:txBody>
          <a:bodyPr wrap="square" rtlCol="0">
            <a:spAutoFit/>
          </a:bodyPr>
          <a:lstStyle/>
          <a:p>
            <a:pPr algn="ctr"/>
            <a:r>
              <a:rPr lang="en-US" sz="2400" b="1" dirty="0">
                <a:latin typeface="Lucida Calligraphy" panose="03010101010101010101" pitchFamily="66" charset="0"/>
              </a:rPr>
              <a:t>Calendar</a:t>
            </a:r>
          </a:p>
          <a:p>
            <a:r>
              <a:rPr lang="en-US" sz="1200" dirty="0">
                <a:latin typeface="Comic Sans MS" panose="030F0702030302020204" pitchFamily="66" charset="0"/>
              </a:rPr>
              <a:t>December 10-13: Scholastic </a:t>
            </a:r>
          </a:p>
          <a:p>
            <a:r>
              <a:rPr lang="en-US" sz="1200" dirty="0">
                <a:latin typeface="Comic Sans MS" panose="030F0702030302020204" pitchFamily="66" charset="0"/>
              </a:rPr>
              <a:t>	Book Fair in Auditorium</a:t>
            </a:r>
          </a:p>
          <a:p>
            <a:r>
              <a:rPr lang="en-US" sz="1200" dirty="0">
                <a:latin typeface="Comic Sans MS" panose="030F0702030302020204" pitchFamily="66" charset="0"/>
              </a:rPr>
              <a:t>December 13: Books &amp; Bagels</a:t>
            </a:r>
          </a:p>
          <a:p>
            <a:r>
              <a:rPr lang="en-US" sz="1200" dirty="0">
                <a:latin typeface="Comic Sans MS" panose="030F0702030302020204" pitchFamily="66" charset="0"/>
              </a:rPr>
              <a:t>	(8-8:30 in Auditorium)</a:t>
            </a:r>
          </a:p>
          <a:p>
            <a:r>
              <a:rPr lang="en-US" sz="1200" dirty="0">
                <a:latin typeface="Comic Sans MS" panose="030F0702030302020204" pitchFamily="66" charset="0"/>
              </a:rPr>
              <a:t>December 11: Field Trip</a:t>
            </a:r>
          </a:p>
          <a:p>
            <a:r>
              <a:rPr lang="en-US" sz="1200" dirty="0">
                <a:latin typeface="Comic Sans MS" panose="030F0702030302020204" pitchFamily="66" charset="0"/>
              </a:rPr>
              <a:t>December 13: Book Character</a:t>
            </a:r>
          </a:p>
          <a:p>
            <a:r>
              <a:rPr lang="en-US" sz="1200" dirty="0">
                <a:latin typeface="Comic Sans MS" panose="030F0702030302020204" pitchFamily="66" charset="0"/>
              </a:rPr>
              <a:t>	Dress-up Day</a:t>
            </a:r>
          </a:p>
          <a:p>
            <a:r>
              <a:rPr lang="en-US" sz="1200" dirty="0">
                <a:latin typeface="Comic Sans MS" panose="030F0702030302020204" pitchFamily="66" charset="0"/>
              </a:rPr>
              <a:t>December 19: Read-a-Thon</a:t>
            </a:r>
          </a:p>
          <a:p>
            <a:r>
              <a:rPr lang="en-US" sz="1200" dirty="0">
                <a:latin typeface="Comic Sans MS" panose="030F0702030302020204" pitchFamily="66" charset="0"/>
              </a:rPr>
              <a:t>	Kick-off Day</a:t>
            </a:r>
          </a:p>
          <a:p>
            <a:r>
              <a:rPr lang="en-US" sz="1200" dirty="0">
                <a:latin typeface="Comic Sans MS" panose="030F0702030302020204" pitchFamily="66" charset="0"/>
              </a:rPr>
              <a:t>December 20:  PJ day</a:t>
            </a:r>
          </a:p>
        </p:txBody>
      </p:sp>
      <p:sp>
        <p:nvSpPr>
          <p:cNvPr id="8" name="TextBox 7"/>
          <p:cNvSpPr txBox="1"/>
          <p:nvPr/>
        </p:nvSpPr>
        <p:spPr>
          <a:xfrm>
            <a:off x="3629025" y="3638550"/>
            <a:ext cx="2995710" cy="2308324"/>
          </a:xfrm>
          <a:prstGeom prst="rect">
            <a:avLst/>
          </a:prstGeom>
          <a:noFill/>
        </p:spPr>
        <p:txBody>
          <a:bodyPr wrap="square" rtlCol="0">
            <a:spAutoFit/>
          </a:bodyPr>
          <a:lstStyle/>
          <a:p>
            <a:pPr algn="ctr"/>
            <a:r>
              <a:rPr lang="en-US" sz="2400" b="1" dirty="0">
                <a:latin typeface="Lucida Calligraphy" panose="03010101010101010101" pitchFamily="66" charset="0"/>
              </a:rPr>
              <a:t>Field Trip</a:t>
            </a:r>
          </a:p>
          <a:p>
            <a:r>
              <a:rPr lang="en-US" sz="1500" dirty="0">
                <a:latin typeface="Comic Sans MS" panose="030F0702030302020204" pitchFamily="66" charset="0"/>
              </a:rPr>
              <a:t>On the afternoon of December 11, we are heading up to the mountains for a winter hike! We’ll be exploring the Colorado geography and learning about native plants and animals. In previous years, students have even seen mule deer and bison!</a:t>
            </a:r>
          </a:p>
        </p:txBody>
      </p:sp>
      <p:sp>
        <p:nvSpPr>
          <p:cNvPr id="9" name="TextBox 8"/>
          <p:cNvSpPr txBox="1"/>
          <p:nvPr/>
        </p:nvSpPr>
        <p:spPr>
          <a:xfrm>
            <a:off x="233265" y="4848225"/>
            <a:ext cx="3111838" cy="2215991"/>
          </a:xfrm>
          <a:prstGeom prst="rect">
            <a:avLst/>
          </a:prstGeom>
          <a:noFill/>
        </p:spPr>
        <p:txBody>
          <a:bodyPr wrap="square" rtlCol="0">
            <a:spAutoFit/>
          </a:bodyPr>
          <a:lstStyle/>
          <a:p>
            <a:pPr algn="ctr"/>
            <a:r>
              <a:rPr lang="en-US" sz="2400" b="1" dirty="0">
                <a:latin typeface="Lucida Calligraphy" panose="03010101010101010101" pitchFamily="66" charset="0"/>
              </a:rPr>
              <a:t>Reminders</a:t>
            </a:r>
          </a:p>
          <a:p>
            <a:pPr algn="ctr"/>
            <a:endParaRPr lang="en-US" sz="900" b="1" dirty="0">
              <a:latin typeface="Lucida Calligraphy" panose="03010101010101010101" pitchFamily="66" charset="0"/>
            </a:endParaRPr>
          </a:p>
          <a:p>
            <a:pPr marL="342900" indent="-342900">
              <a:buFont typeface="+mj-lt"/>
              <a:buAutoNum type="arabicPeriod"/>
            </a:pPr>
            <a:r>
              <a:rPr lang="en-US" sz="1500" dirty="0">
                <a:latin typeface="Comic Sans MS" panose="030F0702030302020204" pitchFamily="66" charset="0"/>
              </a:rPr>
              <a:t>Students should only bring one snack per day – it should be healthy, no candy or gum.</a:t>
            </a:r>
          </a:p>
          <a:p>
            <a:pPr marL="342900" indent="-342900">
              <a:buFont typeface="+mj-lt"/>
              <a:buAutoNum type="arabicPeriod"/>
            </a:pPr>
            <a:r>
              <a:rPr lang="en-US" sz="1500" dirty="0">
                <a:latin typeface="Comic Sans MS" panose="030F0702030302020204" pitchFamily="66" charset="0"/>
              </a:rPr>
              <a:t>Thursday folders should be returned by Wednesday morning, to the pink basket by the sink, thanks!</a:t>
            </a:r>
          </a:p>
        </p:txBody>
      </p:sp>
      <p:sp>
        <p:nvSpPr>
          <p:cNvPr id="10" name="TextBox 9"/>
          <p:cNvSpPr txBox="1"/>
          <p:nvPr/>
        </p:nvSpPr>
        <p:spPr>
          <a:xfrm>
            <a:off x="233265" y="7620591"/>
            <a:ext cx="6391470" cy="954107"/>
          </a:xfrm>
          <a:prstGeom prst="rect">
            <a:avLst/>
          </a:prstGeom>
          <a:noFill/>
        </p:spPr>
        <p:txBody>
          <a:bodyPr wrap="square" rtlCol="0">
            <a:spAutoFit/>
          </a:bodyPr>
          <a:lstStyle/>
          <a:p>
            <a:r>
              <a:rPr lang="en-US" sz="1400" dirty="0">
                <a:solidFill>
                  <a:srgbClr val="0070C0"/>
                </a:solidFill>
                <a:latin typeface="Comic Sans MS" panose="030F0702030302020204" pitchFamily="66" charset="0"/>
              </a:rPr>
              <a:t>Students have done such an impressive job on their writing and reading core (writing about reading).  Please consider keeping a journal, or writing lists and letters over the long holiday break to keep these great writing skills sharp for the new year!</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7015" y="2028824"/>
            <a:ext cx="3160978" cy="1454623"/>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003508">
            <a:off x="632836" y="274161"/>
            <a:ext cx="1191355" cy="1501021"/>
          </a:xfrm>
          <a:prstGeom prst="rect">
            <a:avLst/>
          </a:prstGeom>
        </p:spPr>
      </p:pic>
    </p:spTree>
    <p:extLst>
      <p:ext uri="{BB962C8B-B14F-4D97-AF65-F5344CB8AC3E}">
        <p14:creationId xmlns:p14="http://schemas.microsoft.com/office/powerpoint/2010/main" val="302623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75"/>
            <a:ext cx="6858000" cy="9144000"/>
          </a:xfrm>
          <a:prstGeom prst="rect">
            <a:avLst/>
          </a:prstGeom>
        </p:spPr>
      </p:pic>
      <p:sp>
        <p:nvSpPr>
          <p:cNvPr id="7" name="TextBox 6"/>
          <p:cNvSpPr txBox="1"/>
          <p:nvPr/>
        </p:nvSpPr>
        <p:spPr>
          <a:xfrm>
            <a:off x="333375" y="2095500"/>
            <a:ext cx="2943226" cy="2492990"/>
          </a:xfrm>
          <a:prstGeom prst="rect">
            <a:avLst/>
          </a:prstGeom>
          <a:noFill/>
        </p:spPr>
        <p:txBody>
          <a:bodyPr wrap="square" rtlCol="0">
            <a:spAutoFit/>
          </a:bodyPr>
          <a:lstStyle/>
          <a:p>
            <a:pPr algn="ctr"/>
            <a:r>
              <a:rPr lang="en-US" sz="1200" b="1" dirty="0">
                <a:latin typeface="Comic Sans MS" panose="030F0702030302020204" pitchFamily="66" charset="0"/>
              </a:rPr>
              <a:t>Reading Core</a:t>
            </a:r>
          </a:p>
          <a:p>
            <a:r>
              <a:rPr lang="en-US" sz="1200" dirty="0">
                <a:latin typeface="Comic Sans MS" panose="030F0702030302020204" pitchFamily="66" charset="0"/>
              </a:rPr>
              <a:t>Frogs, frogs and more frogs!! This month in Reading Core, we are reading about, analyzing, writing about and discussing different characteristics and adaptations of frogs. This unit will culminate with the students choosing a  frog to research and become an expert on and then students will write a narrative from the unique perspective of that frog and create a trading card featuring facts about that frog.</a:t>
            </a:r>
          </a:p>
        </p:txBody>
      </p:sp>
      <p:sp>
        <p:nvSpPr>
          <p:cNvPr id="8" name="TextBox 7"/>
          <p:cNvSpPr txBox="1"/>
          <p:nvPr/>
        </p:nvSpPr>
        <p:spPr>
          <a:xfrm>
            <a:off x="1409699" y="5838825"/>
            <a:ext cx="5172075" cy="1292662"/>
          </a:xfrm>
          <a:prstGeom prst="rect">
            <a:avLst/>
          </a:prstGeom>
          <a:noFill/>
        </p:spPr>
        <p:txBody>
          <a:bodyPr wrap="square" rtlCol="0">
            <a:spAutoFit/>
          </a:bodyPr>
          <a:lstStyle/>
          <a:p>
            <a:pPr algn="ctr"/>
            <a:r>
              <a:rPr lang="en-US" sz="1200" b="1" dirty="0">
                <a:latin typeface="Comic Sans MS" panose="030F0702030302020204" pitchFamily="66" charset="0"/>
              </a:rPr>
              <a:t>Writing</a:t>
            </a:r>
          </a:p>
          <a:p>
            <a:pPr algn="ctr"/>
            <a:endParaRPr lang="en-US" sz="1200" b="1" dirty="0">
              <a:latin typeface="Comic Sans MS" panose="030F0702030302020204" pitchFamily="66" charset="0"/>
            </a:endParaRPr>
          </a:p>
          <a:p>
            <a:r>
              <a:rPr lang="en-US" sz="1200" dirty="0">
                <a:latin typeface="Comic Sans MS" panose="030F0702030302020204" pitchFamily="66" charset="0"/>
              </a:rPr>
              <a:t>In December, students will be writing personal narratives, exploring topics such as when someone influenced you, memorable holidays, memorable changes, and when you learned a lesson.</a:t>
            </a:r>
            <a:br>
              <a:rPr lang="en-US" dirty="0"/>
            </a:br>
            <a:endParaRPr lang="en-US" dirty="0"/>
          </a:p>
        </p:txBody>
      </p:sp>
      <p:sp>
        <p:nvSpPr>
          <p:cNvPr id="9" name="TextBox 8"/>
          <p:cNvSpPr txBox="1"/>
          <p:nvPr/>
        </p:nvSpPr>
        <p:spPr>
          <a:xfrm>
            <a:off x="895351" y="7696200"/>
            <a:ext cx="5057774" cy="1292662"/>
          </a:xfrm>
          <a:prstGeom prst="rect">
            <a:avLst/>
          </a:prstGeom>
          <a:noFill/>
        </p:spPr>
        <p:txBody>
          <a:bodyPr wrap="square" rtlCol="0">
            <a:spAutoFit/>
          </a:bodyPr>
          <a:lstStyle/>
          <a:p>
            <a:pPr algn="ctr"/>
            <a:r>
              <a:rPr lang="en-US" sz="1200" b="1" dirty="0">
                <a:latin typeface="Comic Sans MS" panose="030F0702030302020204" pitchFamily="66" charset="0"/>
              </a:rPr>
              <a:t>Social Studies/Science</a:t>
            </a:r>
          </a:p>
          <a:p>
            <a:r>
              <a:rPr lang="en-US" sz="1100" dirty="0">
                <a:latin typeface="Comic Sans MS" panose="030F0702030302020204" pitchFamily="66" charset="0"/>
              </a:rPr>
              <a:t>We are finished studying life cycles and are now learning about space and various objects in the sky. This includes the Sun, the Moon, the planets and the constellations. In January as we conclude this unit, students will choose a planet or moon to research as a potential new habitat for humans. Students will have to defend (and plan changes for)their choice based on the needs for human existence.</a:t>
            </a:r>
          </a:p>
        </p:txBody>
      </p:sp>
      <p:sp>
        <p:nvSpPr>
          <p:cNvPr id="10" name="TextBox 9"/>
          <p:cNvSpPr txBox="1"/>
          <p:nvPr/>
        </p:nvSpPr>
        <p:spPr>
          <a:xfrm>
            <a:off x="3619500" y="2076450"/>
            <a:ext cx="2247900" cy="3416320"/>
          </a:xfrm>
          <a:prstGeom prst="rect">
            <a:avLst/>
          </a:prstGeom>
          <a:noFill/>
        </p:spPr>
        <p:txBody>
          <a:bodyPr wrap="square" rtlCol="0">
            <a:spAutoFit/>
          </a:bodyPr>
          <a:lstStyle/>
          <a:p>
            <a:pPr algn="ctr"/>
            <a:r>
              <a:rPr lang="en-US" sz="1200" b="1" dirty="0">
                <a:latin typeface="Comic Sans MS" panose="030F0702030302020204" pitchFamily="66" charset="0"/>
              </a:rPr>
              <a:t>Math</a:t>
            </a:r>
          </a:p>
          <a:p>
            <a:br>
              <a:rPr lang="en-US" sz="1200" dirty="0">
                <a:latin typeface="Comic Sans MS" panose="030F0702030302020204" pitchFamily="66" charset="0"/>
              </a:rPr>
            </a:br>
            <a:r>
              <a:rPr lang="en-US" sz="1200" dirty="0">
                <a:latin typeface="Comic Sans MS" panose="030F0702030302020204" pitchFamily="66" charset="0"/>
              </a:rPr>
              <a:t>In December, students will be learning division with units of 0, 1, 6-9 and multiples of 10. </a:t>
            </a:r>
          </a:p>
          <a:p>
            <a:endParaRPr lang="en-US" sz="1200" dirty="0">
              <a:latin typeface="Comic Sans MS" panose="030F0702030302020204" pitchFamily="66" charset="0"/>
            </a:endParaRPr>
          </a:p>
          <a:p>
            <a:r>
              <a:rPr lang="en-US" sz="1200" dirty="0">
                <a:latin typeface="Comic Sans MS" panose="030F0702030302020204" pitchFamily="66" charset="0"/>
              </a:rPr>
              <a:t>In January, students will be focusing on multiplication and area.</a:t>
            </a:r>
          </a:p>
          <a:p>
            <a:endParaRPr lang="en-US" sz="1200" dirty="0">
              <a:latin typeface="Comic Sans MS" panose="030F0702030302020204" pitchFamily="66" charset="0"/>
            </a:endParaRPr>
          </a:p>
          <a:p>
            <a:r>
              <a:rPr lang="en-US" sz="1200" dirty="0">
                <a:latin typeface="Comic Sans MS" panose="030F0702030302020204" pitchFamily="66" charset="0"/>
              </a:rPr>
              <a:t>Please help your student to memorize multiplication facts up to 12 x 12.  This makes math so much easier in upper grades!  This is the request of Edison 4</a:t>
            </a:r>
            <a:r>
              <a:rPr lang="en-US" sz="1200" baseline="30000" dirty="0">
                <a:latin typeface="Comic Sans MS" panose="030F0702030302020204" pitchFamily="66" charset="0"/>
              </a:rPr>
              <a:t>th</a:t>
            </a:r>
            <a:r>
              <a:rPr lang="en-US" sz="1200" dirty="0">
                <a:latin typeface="Comic Sans MS" panose="030F0702030302020204" pitchFamily="66" charset="0"/>
              </a:rPr>
              <a:t> and 5</a:t>
            </a:r>
            <a:r>
              <a:rPr lang="en-US" sz="1200" baseline="30000" dirty="0">
                <a:latin typeface="Comic Sans MS" panose="030F0702030302020204" pitchFamily="66" charset="0"/>
              </a:rPr>
              <a:t>th</a:t>
            </a:r>
            <a:r>
              <a:rPr lang="en-US" sz="1200" dirty="0">
                <a:latin typeface="Comic Sans MS" panose="030F0702030302020204" pitchFamily="66" charset="0"/>
              </a:rPr>
              <a:t> grade teachers!</a:t>
            </a:r>
            <a:endParaRPr lang="en-US" dirty="0"/>
          </a:p>
        </p:txBody>
      </p:sp>
      <p:sp>
        <p:nvSpPr>
          <p:cNvPr id="12" name="TextBox 11"/>
          <p:cNvSpPr txBox="1"/>
          <p:nvPr/>
        </p:nvSpPr>
        <p:spPr>
          <a:xfrm>
            <a:off x="333375" y="628650"/>
            <a:ext cx="228600" cy="847725"/>
          </a:xfrm>
          <a:prstGeom prst="rect">
            <a:avLst/>
          </a:prstGeom>
          <a:solidFill>
            <a:schemeClr val="bg1"/>
          </a:solidFill>
        </p:spPr>
        <p:txBody>
          <a:bodyPr wrap="square" rtlCol="0">
            <a:spAutoFit/>
          </a:bodyPr>
          <a:lstStyle/>
          <a:p>
            <a:endParaRPr lang="en-US" dirty="0"/>
          </a:p>
        </p:txBody>
      </p:sp>
      <p:sp>
        <p:nvSpPr>
          <p:cNvPr id="13" name="TextBox 12"/>
          <p:cNvSpPr txBox="1"/>
          <p:nvPr/>
        </p:nvSpPr>
        <p:spPr>
          <a:xfrm>
            <a:off x="6343651" y="447675"/>
            <a:ext cx="238124" cy="685799"/>
          </a:xfrm>
          <a:prstGeom prst="rect">
            <a:avLst/>
          </a:prstGeom>
          <a:solidFill>
            <a:schemeClr val="bg1"/>
          </a:solidFill>
        </p:spPr>
        <p:txBody>
          <a:bodyPr wrap="square" rtlCol="0">
            <a:spAutoFit/>
          </a:bodyPr>
          <a:lstStyle/>
          <a:p>
            <a:endParaRPr lang="en-US" dirty="0"/>
          </a:p>
        </p:txBody>
      </p:sp>
      <p:sp>
        <p:nvSpPr>
          <p:cNvPr id="11" name="TextBox 10"/>
          <p:cNvSpPr txBox="1"/>
          <p:nvPr/>
        </p:nvSpPr>
        <p:spPr>
          <a:xfrm>
            <a:off x="419099" y="266700"/>
            <a:ext cx="6000751" cy="1619250"/>
          </a:xfrm>
          <a:prstGeom prst="rect">
            <a:avLst/>
          </a:prstGeom>
          <a:solidFill>
            <a:schemeClr val="bg1"/>
          </a:solidFill>
        </p:spPr>
        <p:txBody>
          <a:bodyPr wrap="square" rtlCol="0">
            <a:spAutoFit/>
          </a:bodyPr>
          <a:lstStyle/>
          <a:p>
            <a:endParaRPr lang="en-US" dirty="0"/>
          </a:p>
        </p:txBody>
      </p:sp>
      <p:sp>
        <p:nvSpPr>
          <p:cNvPr id="15" name="Rectangle 14"/>
          <p:cNvSpPr/>
          <p:nvPr/>
        </p:nvSpPr>
        <p:spPr>
          <a:xfrm>
            <a:off x="380998" y="370791"/>
            <a:ext cx="4137155" cy="1323439"/>
          </a:xfrm>
          <a:prstGeom prst="rect">
            <a:avLst/>
          </a:prstGeom>
          <a:noFill/>
        </p:spPr>
        <p:txBody>
          <a:bodyPr wrap="square" lIns="91440" tIns="45720" rIns="91440" bIns="45720">
            <a:spAutoFit/>
          </a:bodyPr>
          <a:lstStyle/>
          <a:p>
            <a:pPr algn="ctr"/>
            <a:r>
              <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What have we been learning?</a:t>
            </a:r>
          </a:p>
        </p:txBody>
      </p:sp>
      <p:sp>
        <p:nvSpPr>
          <p:cNvPr id="18" name="TextBox 17"/>
          <p:cNvSpPr txBox="1"/>
          <p:nvPr/>
        </p:nvSpPr>
        <p:spPr>
          <a:xfrm>
            <a:off x="6343651" y="266700"/>
            <a:ext cx="161923" cy="180975"/>
          </a:xfrm>
          <a:prstGeom prst="rect">
            <a:avLst/>
          </a:prstGeom>
          <a:solidFill>
            <a:schemeClr val="bg1"/>
          </a:solidFill>
        </p:spPr>
        <p:txBody>
          <a:bodyPr wrap="square" rtlCol="0">
            <a:spAutoFit/>
          </a:bodyPr>
          <a:lstStyle/>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4355" y="283437"/>
            <a:ext cx="1587371" cy="141079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61968">
            <a:off x="2275974" y="4390846"/>
            <a:ext cx="934289" cy="814388"/>
          </a:xfrm>
          <a:prstGeom prst="rect">
            <a:avLst/>
          </a:prstGeom>
        </p:spPr>
      </p:pic>
    </p:spTree>
    <p:extLst>
      <p:ext uri="{BB962C8B-B14F-4D97-AF65-F5344CB8AC3E}">
        <p14:creationId xmlns:p14="http://schemas.microsoft.com/office/powerpoint/2010/main" val="2029780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8540</TotalTime>
  <Words>456</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Lucida Calligraphy</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Lee</dc:creator>
  <cp:lastModifiedBy>Toby Warren</cp:lastModifiedBy>
  <cp:revision>40</cp:revision>
  <cp:lastPrinted>2019-09-26T04:05:59Z</cp:lastPrinted>
  <dcterms:created xsi:type="dcterms:W3CDTF">2014-08-01T03:49:47Z</dcterms:created>
  <dcterms:modified xsi:type="dcterms:W3CDTF">2020-01-01T03:57:15Z</dcterms:modified>
</cp:coreProperties>
</file>